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notesSlides/notesSlide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3.xml" ContentType="application/vnd.openxmlformats-officedocument.presentationml.notesSlide+xml"/>
  <Override PartName="/ppt/tags/tag49.xml" ContentType="application/vnd.openxmlformats-officedocument.presentationml.tags+xml"/>
  <Override PartName="/ppt/notesSlides/notesSlide4.xml" ContentType="application/vnd.openxmlformats-officedocument.presentationml.notesSlide+xml"/>
  <Override PartName="/ppt/tags/tag50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6" r:id="rId5"/>
  </p:sldMasterIdLst>
  <p:notesMasterIdLst>
    <p:notesMasterId r:id="rId37"/>
  </p:notesMasterIdLst>
  <p:handoutMasterIdLst>
    <p:handoutMasterId r:id="rId38"/>
  </p:handoutMasterIdLst>
  <p:sldIdLst>
    <p:sldId id="260" r:id="rId6"/>
    <p:sldId id="267" r:id="rId7"/>
    <p:sldId id="264" r:id="rId8"/>
    <p:sldId id="268" r:id="rId9"/>
    <p:sldId id="279" r:id="rId10"/>
    <p:sldId id="282" r:id="rId11"/>
    <p:sldId id="284" r:id="rId12"/>
    <p:sldId id="285" r:id="rId13"/>
    <p:sldId id="280" r:id="rId14"/>
    <p:sldId id="286" r:id="rId15"/>
    <p:sldId id="269" r:id="rId16"/>
    <p:sldId id="287" r:id="rId17"/>
    <p:sldId id="289" r:id="rId18"/>
    <p:sldId id="272" r:id="rId19"/>
    <p:sldId id="270" r:id="rId20"/>
    <p:sldId id="290" r:id="rId21"/>
    <p:sldId id="291" r:id="rId22"/>
    <p:sldId id="292" r:id="rId23"/>
    <p:sldId id="293" r:id="rId24"/>
    <p:sldId id="271" r:id="rId25"/>
    <p:sldId id="297" r:id="rId26"/>
    <p:sldId id="298" r:id="rId27"/>
    <p:sldId id="273" r:id="rId28"/>
    <p:sldId id="274" r:id="rId29"/>
    <p:sldId id="275" r:id="rId30"/>
    <p:sldId id="277" r:id="rId31"/>
    <p:sldId id="276" r:id="rId32"/>
    <p:sldId id="266" r:id="rId33"/>
    <p:sldId id="294" r:id="rId34"/>
    <p:sldId id="296" r:id="rId35"/>
    <p:sldId id="295" r:id="rId36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A46"/>
    <a:srgbClr val="A90533"/>
    <a:srgbClr val="2ABDC0"/>
    <a:srgbClr val="A72035"/>
    <a:srgbClr val="221E1F"/>
    <a:srgbClr val="A80532"/>
    <a:srgbClr val="355B6B"/>
    <a:srgbClr val="C2C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F46D-945D-4B52-B41A-55509F70F4C5}" v="36" dt="2021-01-13T08:04:45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22" autoAdjust="0"/>
  </p:normalViewPr>
  <p:slideViewPr>
    <p:cSldViewPr snapToGrid="0">
      <p:cViewPr varScale="1">
        <p:scale>
          <a:sx n="72" d="100"/>
          <a:sy n="72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gs" Target="tags/tag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ita Rangle" userId="c9e37a2a-f7db-45a7-a43d-432a7008a27b" providerId="ADAL" clId="{0164F46D-945D-4B52-B41A-55509F70F4C5}"/>
    <pc:docChg chg="custSel delSld modSld">
      <pc:chgData name="Sarita Rangle" userId="c9e37a2a-f7db-45a7-a43d-432a7008a27b" providerId="ADAL" clId="{0164F46D-945D-4B52-B41A-55509F70F4C5}" dt="2021-01-13T08:04:46.348" v="7" actId="478"/>
      <pc:docMkLst>
        <pc:docMk/>
      </pc:docMkLst>
      <pc:sldChg chg="delSp mod">
        <pc:chgData name="Sarita Rangle" userId="c9e37a2a-f7db-45a7-a43d-432a7008a27b" providerId="ADAL" clId="{0164F46D-945D-4B52-B41A-55509F70F4C5}" dt="2021-01-13T08:04:16.608" v="0" actId="478"/>
        <pc:sldMkLst>
          <pc:docMk/>
          <pc:sldMk cId="1662715773" sldId="260"/>
        </pc:sldMkLst>
        <pc:spChg chg="del">
          <ac:chgData name="Sarita Rangle" userId="c9e37a2a-f7db-45a7-a43d-432a7008a27b" providerId="ADAL" clId="{0164F46D-945D-4B52-B41A-55509F70F4C5}" dt="2021-01-13T08:04:16.608" v="0" actId="478"/>
          <ac:spMkLst>
            <pc:docMk/>
            <pc:sldMk cId="1662715773" sldId="260"/>
            <ac:spMk id="2" creationId="{28862EFF-8108-4959-9E5C-1B08378AF935}"/>
          </ac:spMkLst>
        </pc:spChg>
      </pc:sldChg>
      <pc:sldChg chg="del">
        <pc:chgData name="Sarita Rangle" userId="c9e37a2a-f7db-45a7-a43d-432a7008a27b" providerId="ADAL" clId="{0164F46D-945D-4B52-B41A-55509F70F4C5}" dt="2021-01-13T08:04:18.763" v="1" actId="47"/>
        <pc:sldMkLst>
          <pc:docMk/>
          <pc:sldMk cId="1760383079" sldId="261"/>
        </pc:sldMkLst>
      </pc:sldChg>
      <pc:sldChg chg="del">
        <pc:chgData name="Sarita Rangle" userId="c9e37a2a-f7db-45a7-a43d-432a7008a27b" providerId="ADAL" clId="{0164F46D-945D-4B52-B41A-55509F70F4C5}" dt="2021-01-13T08:04:19.787" v="2" actId="47"/>
        <pc:sldMkLst>
          <pc:docMk/>
          <pc:sldMk cId="376552725" sldId="262"/>
        </pc:sldMkLst>
      </pc:sldChg>
      <pc:sldChg chg="del">
        <pc:chgData name="Sarita Rangle" userId="c9e37a2a-f7db-45a7-a43d-432a7008a27b" providerId="ADAL" clId="{0164F46D-945D-4B52-B41A-55509F70F4C5}" dt="2021-01-13T08:04:21.145" v="3" actId="47"/>
        <pc:sldMkLst>
          <pc:docMk/>
          <pc:sldMk cId="2414282603" sldId="263"/>
        </pc:sldMkLst>
      </pc:sldChg>
      <pc:sldChg chg="delSp mod">
        <pc:chgData name="Sarita Rangle" userId="c9e37a2a-f7db-45a7-a43d-432a7008a27b" providerId="ADAL" clId="{0164F46D-945D-4B52-B41A-55509F70F4C5}" dt="2021-01-13T08:04:31.145" v="6" actId="478"/>
        <pc:sldMkLst>
          <pc:docMk/>
          <pc:sldMk cId="1646843272" sldId="264"/>
        </pc:sldMkLst>
        <pc:spChg chg="del">
          <ac:chgData name="Sarita Rangle" userId="c9e37a2a-f7db-45a7-a43d-432a7008a27b" providerId="ADAL" clId="{0164F46D-945D-4B52-B41A-55509F70F4C5}" dt="2021-01-13T08:04:31.145" v="6" actId="478"/>
          <ac:spMkLst>
            <pc:docMk/>
            <pc:sldMk cId="1646843272" sldId="264"/>
            <ac:spMk id="3" creationId="{63EAC120-40C6-448C-9FB6-5B44FDC43CEE}"/>
          </ac:spMkLst>
        </pc:spChg>
      </pc:sldChg>
      <pc:sldChg chg="delSp del mod">
        <pc:chgData name="Sarita Rangle" userId="c9e37a2a-f7db-45a7-a43d-432a7008a27b" providerId="ADAL" clId="{0164F46D-945D-4B52-B41A-55509F70F4C5}" dt="2021-01-13T08:04:26.988" v="5" actId="47"/>
        <pc:sldMkLst>
          <pc:docMk/>
          <pc:sldMk cId="2584904699" sldId="265"/>
        </pc:sldMkLst>
        <pc:spChg chg="del">
          <ac:chgData name="Sarita Rangle" userId="c9e37a2a-f7db-45a7-a43d-432a7008a27b" providerId="ADAL" clId="{0164F46D-945D-4B52-B41A-55509F70F4C5}" dt="2021-01-13T08:04:25.660" v="4" actId="478"/>
          <ac:spMkLst>
            <pc:docMk/>
            <pc:sldMk cId="2584904699" sldId="265"/>
            <ac:spMk id="4" creationId="{05DF0FC8-3867-4234-A4D4-9D41ED46CF9B}"/>
          </ac:spMkLst>
        </pc:spChg>
      </pc:sldChg>
      <pc:sldChg chg="delSp mod">
        <pc:chgData name="Sarita Rangle" userId="c9e37a2a-f7db-45a7-a43d-432a7008a27b" providerId="ADAL" clId="{0164F46D-945D-4B52-B41A-55509F70F4C5}" dt="2021-01-13T08:04:46.348" v="7" actId="478"/>
        <pc:sldMkLst>
          <pc:docMk/>
          <pc:sldMk cId="1023170502" sldId="266"/>
        </pc:sldMkLst>
        <pc:spChg chg="del">
          <ac:chgData name="Sarita Rangle" userId="c9e37a2a-f7db-45a7-a43d-432a7008a27b" providerId="ADAL" clId="{0164F46D-945D-4B52-B41A-55509F70F4C5}" dt="2021-01-13T08:04:46.348" v="7" actId="478"/>
          <ac:spMkLst>
            <pc:docMk/>
            <pc:sldMk cId="1023170502" sldId="266"/>
            <ac:spMk id="2" creationId="{506AE8AC-11BC-4623-A1A2-78AC5B587D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D89B51-2C67-4DFD-9413-DF8E3BCE6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CE379-A2BE-40FA-A458-036A0DA4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AA1B-7856-480B-A424-AB18A8125D20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D385-D0C5-4C4F-B0ED-664257D8C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6ED4-B489-49C4-A022-ADB5F9D3C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9E821-35B3-4FB6-8441-896773E64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382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1A1E4-85A1-4E32-A99E-61D0056E75AF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DEA6-228F-4244-AD15-0746CF1C6E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1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DEA6-228F-4244-AD15-0746CF1C6E15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533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DEA6-228F-4244-AD15-0746CF1C6E15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59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DEA6-228F-4244-AD15-0746CF1C6E15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1210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DEA6-228F-4244-AD15-0746CF1C6E15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70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9DEA6-228F-4244-AD15-0746CF1C6E15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870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FFF9-D9C9-4CD1-AB30-DB15FF37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5ED0F-41B6-4E53-95EF-3B28A6D6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AAE26-E132-4A66-8E55-2EBE5FA0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778BEC-CDA3-473B-8443-AF2343012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503FC6-A306-4F96-8027-9D0F191F1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79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1677C-834A-4EBE-8F6F-7D26C1198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2A899-C825-4A07-AF9D-AF30CBCF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14EE9A-F50E-4790-84B2-AD001966D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30524D-8890-4827-B121-B108EA62B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49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97BF-819C-48A2-A696-3E880A746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21F8B-BFA3-4C3C-8E28-1CAA9BDED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1A9-CB7D-44BB-B8DF-5C76C717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C31A8A-6CBC-424F-BA34-11229513C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243776-AC4B-4931-B6DA-6AB427DC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2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94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72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48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54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445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1C3EB-F013-423B-91D4-A7AE7250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C449-D938-45F3-A136-A2AAADB1AA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F0DBD9-4706-4A86-83DD-88A05DFDE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F22E7E-83B8-41B2-85F4-14058E01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93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46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137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947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2996A3B-3CAE-4B6C-BF47-96E4DAE55B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0830" y="3657471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7832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4B89855-0027-4A87-B3E2-8EE62CBA37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70988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888" y="420785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75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9F4FFD7-B871-4867-A86E-9B7808CBA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4A29C94-25B7-47FA-8B28-A392750183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132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4E01DD7-FDF9-4260-9F03-29B201161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D563DB8-3F72-4988-822D-69AE787838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F077E32-A54F-4D37-A940-7532295B52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928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62718F8-67BA-4C42-9B3E-72C93A4707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7841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1DEBBF6-E84E-4D71-9FE5-1AB52CB8BC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5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819" y="2831306"/>
            <a:ext cx="3836361" cy="1195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7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2962-11E3-493B-AD1D-78000E9A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873CD-5659-4FBF-B1CE-450FFAEC9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D1E42-150A-4BFC-9329-0B947E51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D3799A-8090-4FA0-A80A-20CB75D9D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303FAF8-A36A-429A-90DE-2C9CF8B8E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0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D100-BF9F-4F52-AB8B-E02043E81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946DC-5528-4FFA-B165-52646B051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64-C390-4E6B-9216-32F766CD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C38B17B-375A-418E-A208-48517ED9D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5501DE-DFC5-4380-9DA6-E948A40C6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23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C0259-54D6-4523-9B19-4AC0F0F2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86EA9-EFD5-404A-A9E4-5E40763D7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3F4D7-0DAA-43F5-BBD8-AF462848D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5FD02-C950-484F-85F0-F2ABD6077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CAB29-2847-4F4B-A914-5B0314EA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4F55C-0A64-4EA5-A7CE-EA2BC763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A987AC5-644A-472F-8951-8B881FC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60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26D13-7300-4BA7-B9A6-1F97DE5A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4CDA61B-CB91-4139-845D-D1E2DCDD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CD30CE-83D7-4420-8DF3-24BDAA3EB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2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5751B-C137-43AC-8D7C-26343C6E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411AD-344B-408E-B5EC-550C7A58B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5C87-AC46-4276-9F9A-6F0FBE4C7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086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4244-D51D-4ECA-8198-18EE96A8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C9DA1-010A-4BE9-BAF6-EBFC61CF3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369CE-C0C2-4E06-A89D-DA54D2EA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C1C43E9-C77F-4BC0-9F98-520278CF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4D793C-BE36-4094-81B6-342B99B4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67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B7DB0-696E-41B8-B4BA-93D7CC4D8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16D9C-3D80-48BC-8D23-7682F2F78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7FAFE-A182-4779-B33D-28D697D8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E407B4-801C-458A-8D75-681152172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4F2B35-CC56-49EE-A3C3-85CEFDBF0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720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7607-045E-4118-A453-7E778C338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69EE-4177-4718-8E6A-62A2BDC13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4D370BD-12E2-4161-AA0B-8F24C367F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1013" y="63360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286689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23-06-2023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0"/>
    </p:custDataLst>
    <p:extLst>
      <p:ext uri="{BB962C8B-B14F-4D97-AF65-F5344CB8AC3E}">
        <p14:creationId xmlns:p14="http://schemas.microsoft.com/office/powerpoint/2010/main" val="178602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F596B-2945-4738-8C89-2359895A9578}"/>
              </a:ext>
            </a:extLst>
          </p:cNvPr>
          <p:cNvCxnSpPr/>
          <p:nvPr/>
        </p:nvCxnSpPr>
        <p:spPr>
          <a:xfrm>
            <a:off x="2148840" y="5688148"/>
            <a:ext cx="7894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CBCC53-AAA0-47AA-B556-5BFC781D2DFE}"/>
              </a:ext>
            </a:extLst>
          </p:cNvPr>
          <p:cNvSpPr txBox="1"/>
          <p:nvPr/>
        </p:nvSpPr>
        <p:spPr>
          <a:xfrm>
            <a:off x="4705587" y="5938540"/>
            <a:ext cx="2726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Radwa Aboudina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5F82C-A254-4E24-9022-33B29ACAD80F}"/>
              </a:ext>
            </a:extLst>
          </p:cNvPr>
          <p:cNvSpPr txBox="1"/>
          <p:nvPr/>
        </p:nvSpPr>
        <p:spPr>
          <a:xfrm>
            <a:off x="2871047" y="4904655"/>
            <a:ext cx="6449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Banking Application Capstone 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71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Authentication – Signing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5D2A-75C8-D303-B069-18C54BFB3FA2}"/>
              </a:ext>
            </a:extLst>
          </p:cNvPr>
          <p:cNvSpPr txBox="1"/>
          <p:nvPr/>
        </p:nvSpPr>
        <p:spPr>
          <a:xfrm>
            <a:off x="390963" y="1166308"/>
            <a:ext cx="348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of Authentication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User name and password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Google OAuth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5B179-850B-1370-F2B8-002094A2E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4" t="537"/>
          <a:stretch/>
        </p:blipFill>
        <p:spPr>
          <a:xfrm>
            <a:off x="6964326" y="2056475"/>
            <a:ext cx="3489920" cy="4308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4338A0-5336-77CC-998E-7FE83E384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636" y="1924492"/>
            <a:ext cx="3376364" cy="45720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50DAEB-18F1-1020-7214-AA6024D56480}"/>
              </a:ext>
            </a:extLst>
          </p:cNvPr>
          <p:cNvCxnSpPr>
            <a:cxnSpLocks/>
          </p:cNvCxnSpPr>
          <p:nvPr/>
        </p:nvCxnSpPr>
        <p:spPr>
          <a:xfrm>
            <a:off x="5344585" y="5922334"/>
            <a:ext cx="24171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3158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Authentication – Loging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5785B-6920-90F5-1AF0-CCED5583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641" y="2226430"/>
            <a:ext cx="4023709" cy="3756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525D2A-75C8-D303-B069-18C54BFB3FA2}"/>
              </a:ext>
            </a:extLst>
          </p:cNvPr>
          <p:cNvSpPr txBox="1"/>
          <p:nvPr/>
        </p:nvSpPr>
        <p:spPr>
          <a:xfrm>
            <a:off x="390963" y="1166308"/>
            <a:ext cx="348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Methods of Authentication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User name and password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Google OAuth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35B179-850B-1370-F2B8-002094A2E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4" t="537"/>
          <a:stretch/>
        </p:blipFill>
        <p:spPr>
          <a:xfrm>
            <a:off x="6666610" y="1807542"/>
            <a:ext cx="3489920" cy="43080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50DAEB-18F1-1020-7214-AA6024D56480}"/>
              </a:ext>
            </a:extLst>
          </p:cNvPr>
          <p:cNvCxnSpPr/>
          <p:nvPr/>
        </p:nvCxnSpPr>
        <p:spPr>
          <a:xfrm>
            <a:off x="3976573" y="5050473"/>
            <a:ext cx="2998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7632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Authentication – Challenges &amp;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5D2A-75C8-D303-B069-18C54BFB3FA2}"/>
              </a:ext>
            </a:extLst>
          </p:cNvPr>
          <p:cNvSpPr txBox="1"/>
          <p:nvPr/>
        </p:nvSpPr>
        <p:spPr>
          <a:xfrm>
            <a:off x="390963" y="1166308"/>
            <a:ext cx="47205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Challenge</a:t>
            </a:r>
            <a:r>
              <a:rPr lang="en-US" dirty="0"/>
              <a:t>: At first I ran the database on docker.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No access outside of local machine, after website was deployed.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Had to keep docker desktop running.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593A7-CDED-EA61-E96B-EEF2E639635A}"/>
              </a:ext>
            </a:extLst>
          </p:cNvPr>
          <p:cNvSpPr txBox="1"/>
          <p:nvPr/>
        </p:nvSpPr>
        <p:spPr>
          <a:xfrm>
            <a:off x="5628837" y="1166308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Solution</a:t>
            </a:r>
            <a:r>
              <a:rPr lang="en-US" dirty="0"/>
              <a:t>: I ran the database on MongoDB Atlas which provided me with a URL that is always running and I could use anywhere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679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Authentication – Challenges &amp;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25D2A-75C8-D303-B069-18C54BFB3FA2}"/>
              </a:ext>
            </a:extLst>
          </p:cNvPr>
          <p:cNvSpPr txBox="1"/>
          <p:nvPr/>
        </p:nvSpPr>
        <p:spPr>
          <a:xfrm>
            <a:off x="390963" y="1166308"/>
            <a:ext cx="472051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Challenge</a:t>
            </a:r>
            <a:r>
              <a:rPr lang="en-US" dirty="0"/>
              <a:t>: At first I ran the database on docker.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No access outside of local machine, after website was deployed. 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sz="1600" dirty="0"/>
              <a:t>Had to keep docker desktop running.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 algn="just"/>
            <a:endParaRPr lang="en-US" sz="1600" dirty="0"/>
          </a:p>
          <a:p>
            <a:pPr marL="342900" indent="-342900" algn="just">
              <a:buFont typeface="+mj-lt"/>
              <a:buAutoNum type="arabicPeriod"/>
            </a:pPr>
            <a:r>
              <a:rPr lang="en-US" b="1" dirty="0"/>
              <a:t>Challenge</a:t>
            </a:r>
            <a:r>
              <a:rPr lang="en-US" dirty="0"/>
              <a:t>: The Google authentication server kept denying my access requests.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593A7-CDED-EA61-E96B-EEF2E639635A}"/>
              </a:ext>
            </a:extLst>
          </p:cNvPr>
          <p:cNvSpPr txBox="1"/>
          <p:nvPr/>
        </p:nvSpPr>
        <p:spPr>
          <a:xfrm>
            <a:off x="5628837" y="1166308"/>
            <a:ext cx="6172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Solution</a:t>
            </a:r>
            <a:r>
              <a:rPr lang="en-US" dirty="0"/>
              <a:t>: I ran the database on MongoDB Atlas which provided me with a URL that is always running and I could use anywhere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r>
              <a:rPr lang="en-US" b="1" dirty="0"/>
              <a:t>Solution</a:t>
            </a:r>
            <a:r>
              <a:rPr lang="en-US" dirty="0"/>
              <a:t>: Found out I needed authorize my local server URL on Google API manager, by adding it to the list of authorized URLs in my Client ID console. I also added my deployed website URL.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171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4189557" y="4904655"/>
            <a:ext cx="3812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2: Database And API</a:t>
            </a:r>
          </a:p>
        </p:txBody>
      </p:sp>
    </p:spTree>
    <p:extLst>
      <p:ext uri="{BB962C8B-B14F-4D97-AF65-F5344CB8AC3E}">
        <p14:creationId xmlns:p14="http://schemas.microsoft.com/office/powerpoint/2010/main" val="1707032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Database -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7F5B8-749B-D89A-E5B4-D6EE95B17B18}"/>
              </a:ext>
            </a:extLst>
          </p:cNvPr>
          <p:cNvSpPr txBox="1"/>
          <p:nvPr/>
        </p:nvSpPr>
        <p:spPr>
          <a:xfrm>
            <a:off x="935665" y="1701209"/>
            <a:ext cx="72735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Type: MongoDB, non-relational document based.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on MongoDB Atlas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connected to and viewed using tools like MongoDB Compass, Studio 3T, and Robot 3t.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6D5F0-4E8A-2CF1-A957-FD7E3F078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35" y="1422602"/>
            <a:ext cx="2052638" cy="55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EA6F3-CFC7-DF30-83DB-216E4D38D8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61"/>
          <a:stretch/>
        </p:blipFill>
        <p:spPr>
          <a:xfrm>
            <a:off x="8633637" y="1979815"/>
            <a:ext cx="2841552" cy="635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7CCBA2-44FF-A989-D39B-4D1E53B734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 t="21131" b="31909"/>
          <a:stretch/>
        </p:blipFill>
        <p:spPr>
          <a:xfrm>
            <a:off x="8284092" y="2485029"/>
            <a:ext cx="3540642" cy="776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28B6FD-5D8F-0422-183A-5F710389C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35" y="3404590"/>
            <a:ext cx="1900237" cy="664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7FD423-DC9B-3CAE-2918-682932F95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153" y="4431693"/>
            <a:ext cx="1259405" cy="1259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0951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0C7556E-B64B-9E0A-A2B0-12D7AAC83C01}"/>
              </a:ext>
            </a:extLst>
          </p:cNvPr>
          <p:cNvSpPr/>
          <p:nvPr/>
        </p:nvSpPr>
        <p:spPr>
          <a:xfrm>
            <a:off x="5167423" y="1913860"/>
            <a:ext cx="3572540" cy="33811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968994-5B68-25B4-3EB9-17683B9BC683}"/>
              </a:ext>
            </a:extLst>
          </p:cNvPr>
          <p:cNvSpPr/>
          <p:nvPr/>
        </p:nvSpPr>
        <p:spPr>
          <a:xfrm>
            <a:off x="6096000" y="2200940"/>
            <a:ext cx="2113221" cy="27644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Database - GoodBank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7F5B8-749B-D89A-E5B4-D6EE95B17B18}"/>
              </a:ext>
            </a:extLst>
          </p:cNvPr>
          <p:cNvSpPr txBox="1"/>
          <p:nvPr/>
        </p:nvSpPr>
        <p:spPr>
          <a:xfrm>
            <a:off x="935665" y="1701209"/>
            <a:ext cx="727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2131C-BD2B-BAB5-27FF-482CB47861D3}"/>
              </a:ext>
            </a:extLst>
          </p:cNvPr>
          <p:cNvSpPr txBox="1"/>
          <p:nvPr/>
        </p:nvSpPr>
        <p:spPr>
          <a:xfrm>
            <a:off x="1105786" y="2083981"/>
            <a:ext cx="23934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Database: goodbank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Collection: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 fields: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Balance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334375-386E-6F25-155B-A25AF5D7A71E}"/>
              </a:ext>
            </a:extLst>
          </p:cNvPr>
          <p:cNvSpPr/>
          <p:nvPr/>
        </p:nvSpPr>
        <p:spPr>
          <a:xfrm>
            <a:off x="5167423" y="1913860"/>
            <a:ext cx="584791" cy="338115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MongoDB database</a:t>
            </a:r>
          </a:p>
          <a:p>
            <a:pPr algn="ctr"/>
            <a:r>
              <a:rPr lang="en-US" dirty="0"/>
              <a:t>“goodbank”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C33A5-5337-2488-EDF9-BCE72DA47DC8}"/>
              </a:ext>
            </a:extLst>
          </p:cNvPr>
          <p:cNvSpPr/>
          <p:nvPr/>
        </p:nvSpPr>
        <p:spPr>
          <a:xfrm>
            <a:off x="6096000" y="2200940"/>
            <a:ext cx="2113221" cy="55289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Collection</a:t>
            </a:r>
          </a:p>
          <a:p>
            <a:pPr algn="ctr"/>
            <a:r>
              <a:rPr lang="en-US" dirty="0"/>
              <a:t>“users”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CF8D1A-FB04-4E57-B62B-A0255DF6677F}"/>
              </a:ext>
            </a:extLst>
          </p:cNvPr>
          <p:cNvSpPr/>
          <p:nvPr/>
        </p:nvSpPr>
        <p:spPr>
          <a:xfrm>
            <a:off x="6251944" y="3007311"/>
            <a:ext cx="1775637" cy="3313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C77937-7BA4-3890-D5DE-B0D10983477B}"/>
              </a:ext>
            </a:extLst>
          </p:cNvPr>
          <p:cNvSpPr/>
          <p:nvPr/>
        </p:nvSpPr>
        <p:spPr>
          <a:xfrm>
            <a:off x="6266115" y="3468060"/>
            <a:ext cx="1775637" cy="3313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046174-A4A9-4B06-157E-9204EA6D842F}"/>
              </a:ext>
            </a:extLst>
          </p:cNvPr>
          <p:cNvSpPr/>
          <p:nvPr/>
        </p:nvSpPr>
        <p:spPr>
          <a:xfrm>
            <a:off x="6259023" y="4428538"/>
            <a:ext cx="1775637" cy="33131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0B79F7-F5CB-BC73-3DFB-F3424C67C069}"/>
              </a:ext>
            </a:extLst>
          </p:cNvPr>
          <p:cNvSpPr txBox="1"/>
          <p:nvPr/>
        </p:nvSpPr>
        <p:spPr>
          <a:xfrm rot="5400000">
            <a:off x="6959487" y="3972099"/>
            <a:ext cx="5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EC9447-06DF-16CC-BD74-2090ED28EF26}"/>
              </a:ext>
            </a:extLst>
          </p:cNvPr>
          <p:cNvSpPr/>
          <p:nvPr/>
        </p:nvSpPr>
        <p:spPr>
          <a:xfrm>
            <a:off x="9282223" y="2964782"/>
            <a:ext cx="1612605" cy="22434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ID</a:t>
            </a:r>
          </a:p>
          <a:p>
            <a:r>
              <a:rPr lang="en-US" dirty="0">
                <a:solidFill>
                  <a:schemeClr val="tx1"/>
                </a:solidFill>
              </a:rPr>
              <a:t>Name</a:t>
            </a:r>
          </a:p>
          <a:p>
            <a:r>
              <a:rPr lang="en-US" dirty="0">
                <a:solidFill>
                  <a:schemeClr val="tx1"/>
                </a:solidFill>
              </a:rPr>
              <a:t>Email</a:t>
            </a:r>
          </a:p>
          <a:p>
            <a:r>
              <a:rPr lang="en-US" dirty="0">
                <a:solidFill>
                  <a:schemeClr val="tx1"/>
                </a:solidFill>
              </a:rPr>
              <a:t>Password</a:t>
            </a:r>
          </a:p>
          <a:p>
            <a:r>
              <a:rPr lang="en-US" dirty="0">
                <a:solidFill>
                  <a:schemeClr val="tx1"/>
                </a:solidFill>
              </a:rPr>
              <a:t>Balance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4DB887-8008-AA67-5FFB-4F05D7842826}"/>
              </a:ext>
            </a:extLst>
          </p:cNvPr>
          <p:cNvSpPr/>
          <p:nvPr/>
        </p:nvSpPr>
        <p:spPr>
          <a:xfrm>
            <a:off x="9282223" y="2964779"/>
            <a:ext cx="1605517" cy="4216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0ADCF4-5B66-1A9C-015C-E5AA2DD703DB}"/>
              </a:ext>
            </a:extLst>
          </p:cNvPr>
          <p:cNvCxnSpPr>
            <a:stCxn id="18" idx="3"/>
            <a:endCxn id="25" idx="1"/>
          </p:cNvCxnSpPr>
          <p:nvPr/>
        </p:nvCxnSpPr>
        <p:spPr>
          <a:xfrm>
            <a:off x="8027581" y="3172967"/>
            <a:ext cx="1254642" cy="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90046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Database - DAL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7F5B8-749B-D89A-E5B4-D6EE95B17B18}"/>
              </a:ext>
            </a:extLst>
          </p:cNvPr>
          <p:cNvSpPr txBox="1"/>
          <p:nvPr/>
        </p:nvSpPr>
        <p:spPr>
          <a:xfrm>
            <a:off x="935665" y="1701209"/>
            <a:ext cx="727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2131C-BD2B-BAB5-27FF-482CB47861D3}"/>
              </a:ext>
            </a:extLst>
          </p:cNvPr>
          <p:cNvSpPr txBox="1"/>
          <p:nvPr/>
        </p:nvSpPr>
        <p:spPr>
          <a:xfrm>
            <a:off x="637700" y="1054878"/>
            <a:ext cx="101505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Client: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Receives requests from the users to perform certain functions functions (Create account, login, update balance (deposit or withdraw)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Performs initial validation of user inputs sends http requests to server using client APIs.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Call server provided API endpoints to request user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Server: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Provides API endpoints to be called by the client APIs for every user function.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Performs necessary processing, like checking if the user already exists or if the password does not match the one in the data base.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Communicates with the database through API functions provided by the DAL.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Sends responses with required data and success or failure messages back to the client.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DAL (Data Abstraction Layer):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Is a layer between the server and the database that provides API functions needed to perform the requested server functionalities to the server.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Communicates directly with the database to create, update, read, or delete using the database API.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302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Database - DAL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7F5B8-749B-D89A-E5B4-D6EE95B17B18}"/>
              </a:ext>
            </a:extLst>
          </p:cNvPr>
          <p:cNvSpPr txBox="1"/>
          <p:nvPr/>
        </p:nvSpPr>
        <p:spPr>
          <a:xfrm>
            <a:off x="935665" y="1701209"/>
            <a:ext cx="727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2131C-BD2B-BAB5-27FF-482CB47861D3}"/>
              </a:ext>
            </a:extLst>
          </p:cNvPr>
          <p:cNvSpPr txBox="1"/>
          <p:nvPr/>
        </p:nvSpPr>
        <p:spPr>
          <a:xfrm>
            <a:off x="637700" y="1054878"/>
            <a:ext cx="10150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DAL (Data Abstraction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Example: Create Account</a:t>
            </a:r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E2D043DE-83DD-4FFB-82ED-0F197F251098}"/>
              </a:ext>
            </a:extLst>
          </p:cNvPr>
          <p:cNvSpPr/>
          <p:nvPr/>
        </p:nvSpPr>
        <p:spPr>
          <a:xfrm>
            <a:off x="510362" y="2732577"/>
            <a:ext cx="595423" cy="637954"/>
          </a:xfrm>
          <a:prstGeom prst="smileyFace">
            <a:avLst>
              <a:gd name="adj" fmla="val 465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167EC-9AE0-7FF7-CC52-96AAD4C81E17}"/>
              </a:ext>
            </a:extLst>
          </p:cNvPr>
          <p:cNvSpPr/>
          <p:nvPr/>
        </p:nvSpPr>
        <p:spPr>
          <a:xfrm>
            <a:off x="2126514" y="2828274"/>
            <a:ext cx="1169582" cy="3051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/>
          </a:p>
          <a:p>
            <a:endParaRPr lang="en-US" dirty="0"/>
          </a:p>
          <a:p>
            <a:r>
              <a:rPr lang="en-US" sz="1200" b="1" dirty="0">
                <a:solidFill>
                  <a:schemeClr val="tx1"/>
                </a:solidFill>
              </a:rPr>
              <a:t>Validates</a:t>
            </a:r>
            <a:r>
              <a:rPr lang="en-US" sz="1200" dirty="0">
                <a:solidFill>
                  <a:schemeClr val="tx1"/>
                </a:solidFill>
              </a:rPr>
              <a:t> inputs and calls API function to send http request to server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7B9B6B-2641-7FE9-32EB-83551B9AFD35}"/>
              </a:ext>
            </a:extLst>
          </p:cNvPr>
          <p:cNvSpPr/>
          <p:nvPr/>
        </p:nvSpPr>
        <p:spPr>
          <a:xfrm>
            <a:off x="2126514" y="2841635"/>
            <a:ext cx="1169582" cy="4073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38331-3099-4042-666E-D8FA5F15F6BF}"/>
              </a:ext>
            </a:extLst>
          </p:cNvPr>
          <p:cNvSpPr txBox="1"/>
          <p:nvPr/>
        </p:nvSpPr>
        <p:spPr>
          <a:xfrm>
            <a:off x="488307" y="334926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3A13F3-DFA8-1641-475D-3A24B755A816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 flipV="1">
            <a:off x="1105785" y="3045288"/>
            <a:ext cx="1020729" cy="6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4DF477-24F6-D228-20FE-D95F003E02D4}"/>
              </a:ext>
            </a:extLst>
          </p:cNvPr>
          <p:cNvSpPr txBox="1"/>
          <p:nvPr/>
        </p:nvSpPr>
        <p:spPr>
          <a:xfrm>
            <a:off x="1116415" y="3107436"/>
            <a:ext cx="98898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Request</a:t>
            </a:r>
            <a:r>
              <a:rPr lang="en-US" sz="1200" dirty="0"/>
              <a:t>:</a:t>
            </a:r>
          </a:p>
          <a:p>
            <a:r>
              <a:rPr lang="en-US" sz="1200" dirty="0"/>
              <a:t>Create</a:t>
            </a:r>
          </a:p>
          <a:p>
            <a:r>
              <a:rPr lang="en-US" sz="1200" dirty="0"/>
              <a:t>Account</a:t>
            </a:r>
          </a:p>
          <a:p>
            <a:r>
              <a:rPr lang="en-US" sz="1200" b="1" dirty="0"/>
              <a:t>Inputs</a:t>
            </a:r>
            <a:r>
              <a:rPr lang="en-US" sz="1200" dirty="0"/>
              <a:t>:</a:t>
            </a:r>
          </a:p>
          <a:p>
            <a:r>
              <a:rPr lang="en-US" sz="1200" dirty="0"/>
              <a:t>-Name</a:t>
            </a:r>
          </a:p>
          <a:p>
            <a:r>
              <a:rPr lang="en-US" sz="1200" dirty="0"/>
              <a:t>-Email</a:t>
            </a:r>
          </a:p>
          <a:p>
            <a:r>
              <a:rPr lang="en-US" sz="1200" dirty="0"/>
              <a:t>-Password</a:t>
            </a:r>
          </a:p>
          <a:p>
            <a:r>
              <a:rPr lang="en-US" sz="1200" dirty="0"/>
              <a:t>-Password </a:t>
            </a:r>
          </a:p>
          <a:p>
            <a:r>
              <a:rPr lang="en-US" sz="1200" dirty="0"/>
              <a:t>confirmation</a:t>
            </a:r>
          </a:p>
          <a:p>
            <a:r>
              <a:rPr lang="en-US" sz="1200" dirty="0"/>
              <a:t>-Starting </a:t>
            </a:r>
          </a:p>
          <a:p>
            <a:r>
              <a:rPr lang="en-US" sz="1200" dirty="0"/>
              <a:t>balance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2CC71B1-992F-3299-D736-236FE105E2E1}"/>
              </a:ext>
            </a:extLst>
          </p:cNvPr>
          <p:cNvSpPr/>
          <p:nvPr/>
        </p:nvSpPr>
        <p:spPr>
          <a:xfrm>
            <a:off x="4341619" y="2831813"/>
            <a:ext cx="2471111" cy="3047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Calls API</a:t>
            </a:r>
            <a:r>
              <a:rPr lang="en-US" sz="1200" dirty="0">
                <a:solidFill>
                  <a:schemeClr val="tx1"/>
                </a:solidFill>
              </a:rPr>
              <a:t> from DAL to find documents with the same 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If any are returned</a:t>
            </a:r>
            <a:r>
              <a:rPr lang="en-US" sz="1200" b="1" dirty="0">
                <a:solidFill>
                  <a:schemeClr val="tx1"/>
                </a:solidFill>
              </a:rPr>
              <a:t>, sends back response</a:t>
            </a:r>
            <a:r>
              <a:rPr lang="en-US" sz="1200" dirty="0">
                <a:solidFill>
                  <a:schemeClr val="tx1"/>
                </a:solidFill>
              </a:rPr>
              <a:t> to user with a failure message “User already exists”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If none are returned</a:t>
            </a:r>
            <a:r>
              <a:rPr lang="en-US" sz="1200" b="1" dirty="0">
                <a:solidFill>
                  <a:schemeClr val="tx1"/>
                </a:solidFill>
              </a:rPr>
              <a:t> calls API from DAL</a:t>
            </a:r>
            <a:r>
              <a:rPr lang="en-US" sz="1200" dirty="0">
                <a:solidFill>
                  <a:schemeClr val="tx1"/>
                </a:solidFill>
              </a:rPr>
              <a:t> to add a new user document with requested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Receives</a:t>
            </a:r>
            <a:r>
              <a:rPr lang="en-US" sz="1200" dirty="0">
                <a:solidFill>
                  <a:schemeClr val="tx1"/>
                </a:solidFill>
              </a:rPr>
              <a:t> the newly added document details from DAL and </a:t>
            </a:r>
            <a:r>
              <a:rPr lang="en-US" sz="1200" b="1" dirty="0">
                <a:solidFill>
                  <a:schemeClr val="tx1"/>
                </a:solidFill>
              </a:rPr>
              <a:t>sends it back </a:t>
            </a:r>
            <a:r>
              <a:rPr lang="en-US" sz="1200" dirty="0">
                <a:solidFill>
                  <a:schemeClr val="tx1"/>
                </a:solidFill>
              </a:rPr>
              <a:t>to Client with a success message.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12EA41-C5A4-13C1-FC93-7758A89D4EF9}"/>
              </a:ext>
            </a:extLst>
          </p:cNvPr>
          <p:cNvSpPr/>
          <p:nvPr/>
        </p:nvSpPr>
        <p:spPr>
          <a:xfrm>
            <a:off x="4341620" y="2834542"/>
            <a:ext cx="2471110" cy="4073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B8E949-06ED-51AE-C5EC-2549F2ED86D0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3296096" y="3038195"/>
            <a:ext cx="1045524" cy="7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6E06B86-483F-25B0-1B0B-DD24949E44A9}"/>
              </a:ext>
            </a:extLst>
          </p:cNvPr>
          <p:cNvSpPr txBox="1"/>
          <p:nvPr/>
        </p:nvSpPr>
        <p:spPr>
          <a:xfrm>
            <a:off x="3320886" y="3121609"/>
            <a:ext cx="1016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http request</a:t>
            </a:r>
            <a:r>
              <a:rPr lang="en-US" sz="1200" dirty="0"/>
              <a:t>:</a:t>
            </a:r>
          </a:p>
          <a:p>
            <a:r>
              <a:rPr lang="en-US" sz="1200" dirty="0"/>
              <a:t>Create</a:t>
            </a:r>
          </a:p>
          <a:p>
            <a:r>
              <a:rPr lang="en-US" sz="1200" dirty="0"/>
              <a:t>Account</a:t>
            </a:r>
          </a:p>
          <a:p>
            <a:r>
              <a:rPr lang="en-US" sz="1200" b="1" dirty="0"/>
              <a:t>Parameters</a:t>
            </a:r>
            <a:r>
              <a:rPr lang="en-US" sz="1200" dirty="0"/>
              <a:t>:</a:t>
            </a:r>
          </a:p>
          <a:p>
            <a:r>
              <a:rPr lang="en-US" sz="1200" dirty="0"/>
              <a:t>-Name</a:t>
            </a:r>
          </a:p>
          <a:p>
            <a:r>
              <a:rPr lang="en-US" sz="1200" dirty="0"/>
              <a:t>-Email</a:t>
            </a:r>
          </a:p>
          <a:p>
            <a:r>
              <a:rPr lang="en-US" sz="1200" dirty="0"/>
              <a:t>-Password</a:t>
            </a:r>
          </a:p>
          <a:p>
            <a:r>
              <a:rPr lang="en-US" sz="1200" dirty="0"/>
              <a:t>-Balance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8C55D4-5D91-0F8F-D242-4661EBA8205D}"/>
              </a:ext>
            </a:extLst>
          </p:cNvPr>
          <p:cNvSpPr/>
          <p:nvPr/>
        </p:nvSpPr>
        <p:spPr>
          <a:xfrm>
            <a:off x="8073673" y="2821179"/>
            <a:ext cx="1515873" cy="30515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Calls </a:t>
            </a:r>
            <a:r>
              <a:rPr lang="en-US" sz="1200" dirty="0">
                <a:solidFill>
                  <a:schemeClr val="tx1"/>
                </a:solidFill>
              </a:rPr>
              <a:t>API function “find”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Receives</a:t>
            </a:r>
            <a:r>
              <a:rPr lang="en-US" sz="1200" dirty="0">
                <a:solidFill>
                  <a:schemeClr val="tx1"/>
                </a:solidFill>
              </a:rPr>
              <a:t> documents from database and returns it to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Calls API endpoint </a:t>
            </a:r>
            <a:r>
              <a:rPr lang="en-US" sz="1200" dirty="0">
                <a:solidFill>
                  <a:schemeClr val="tx1"/>
                </a:solidFill>
              </a:rPr>
              <a:t>“</a:t>
            </a:r>
            <a:r>
              <a:rPr lang="en-US" sz="1200" dirty="0" err="1">
                <a:solidFill>
                  <a:schemeClr val="tx1"/>
                </a:solidFill>
              </a:rPr>
              <a:t>insertOne</a:t>
            </a:r>
            <a:r>
              <a:rPr lang="en-US" sz="1200" dirty="0">
                <a:solidFill>
                  <a:schemeClr val="tx1"/>
                </a:solidFill>
              </a:rPr>
              <a:t>” to add new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Receives</a:t>
            </a:r>
            <a:r>
              <a:rPr lang="en-US" sz="1200" dirty="0">
                <a:solidFill>
                  <a:schemeClr val="tx1"/>
                </a:solidFill>
              </a:rPr>
              <a:t> newly created user document and returns it to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F1A4ED-8175-B699-BF88-2DBDFAAE28F9}"/>
              </a:ext>
            </a:extLst>
          </p:cNvPr>
          <p:cNvSpPr/>
          <p:nvPr/>
        </p:nvSpPr>
        <p:spPr>
          <a:xfrm>
            <a:off x="8073673" y="2823907"/>
            <a:ext cx="1515874" cy="4073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08972FA-4081-F882-21D7-C6BC194B74FA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812730" y="3027560"/>
            <a:ext cx="1260943" cy="10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557638-2062-BA2F-470D-AB30BBF86A2C}"/>
              </a:ext>
            </a:extLst>
          </p:cNvPr>
          <p:cNvSpPr txBox="1"/>
          <p:nvPr/>
        </p:nvSpPr>
        <p:spPr>
          <a:xfrm>
            <a:off x="6875720" y="3125151"/>
            <a:ext cx="92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Calls API:</a:t>
            </a:r>
            <a:endParaRPr lang="en-US" sz="1200" dirty="0"/>
          </a:p>
          <a:p>
            <a:r>
              <a:rPr lang="en-US" sz="1200" dirty="0"/>
              <a:t>Find</a:t>
            </a:r>
          </a:p>
          <a:p>
            <a:r>
              <a:rPr lang="en-US" sz="1200" b="1" dirty="0"/>
              <a:t>Arguments</a:t>
            </a:r>
            <a:r>
              <a:rPr lang="en-US" sz="1200" dirty="0"/>
              <a:t>:</a:t>
            </a:r>
          </a:p>
          <a:p>
            <a:r>
              <a:rPr lang="en-US" sz="1200" dirty="0"/>
              <a:t>-Email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99C65E-7DFE-6A8E-8AEB-1333F5879A21}"/>
              </a:ext>
            </a:extLst>
          </p:cNvPr>
          <p:cNvCxnSpPr>
            <a:cxnSpLocks/>
          </p:cNvCxnSpPr>
          <p:nvPr/>
        </p:nvCxnSpPr>
        <p:spPr>
          <a:xfrm flipH="1">
            <a:off x="6802097" y="3995491"/>
            <a:ext cx="1271575" cy="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E5FAD0-50B8-1469-BD59-78050782EB35}"/>
              </a:ext>
            </a:extLst>
          </p:cNvPr>
          <p:cNvSpPr txBox="1"/>
          <p:nvPr/>
        </p:nvSpPr>
        <p:spPr>
          <a:xfrm>
            <a:off x="6875719" y="4031036"/>
            <a:ext cx="1165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Returns:</a:t>
            </a:r>
          </a:p>
          <a:p>
            <a:r>
              <a:rPr lang="en-US" sz="1200" dirty="0"/>
              <a:t>Documents with matching email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AD7D78-BC11-E309-21EE-993BE47D7067}"/>
              </a:ext>
            </a:extLst>
          </p:cNvPr>
          <p:cNvCxnSpPr>
            <a:cxnSpLocks/>
          </p:cNvCxnSpPr>
          <p:nvPr/>
        </p:nvCxnSpPr>
        <p:spPr>
          <a:xfrm flipV="1">
            <a:off x="6802097" y="4910828"/>
            <a:ext cx="1271575" cy="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17B96FA-76DC-7995-0E42-3E28C86E8874}"/>
              </a:ext>
            </a:extLst>
          </p:cNvPr>
          <p:cNvSpPr txBox="1"/>
          <p:nvPr/>
        </p:nvSpPr>
        <p:spPr>
          <a:xfrm>
            <a:off x="6868631" y="4904328"/>
            <a:ext cx="92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Calls API:</a:t>
            </a:r>
            <a:endParaRPr lang="en-US" sz="1200" dirty="0"/>
          </a:p>
          <a:p>
            <a:r>
              <a:rPr lang="en-US" sz="1200" dirty="0"/>
              <a:t>Create</a:t>
            </a:r>
          </a:p>
          <a:p>
            <a:r>
              <a:rPr lang="en-US" sz="1200" b="1" dirty="0"/>
              <a:t>Arguments</a:t>
            </a:r>
            <a:r>
              <a:rPr lang="en-US" sz="1200" dirty="0"/>
              <a:t>:</a:t>
            </a:r>
          </a:p>
          <a:p>
            <a:r>
              <a:rPr lang="en-US" sz="1200" dirty="0"/>
              <a:t>-User 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41C58E2-CAA2-6D7E-7B4D-BF183A93EFA5}"/>
              </a:ext>
            </a:extLst>
          </p:cNvPr>
          <p:cNvCxnSpPr>
            <a:cxnSpLocks/>
          </p:cNvCxnSpPr>
          <p:nvPr/>
        </p:nvCxnSpPr>
        <p:spPr>
          <a:xfrm flipH="1">
            <a:off x="6789374" y="5774668"/>
            <a:ext cx="12842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B6A3B25-45A2-EBDF-1E68-F17C5A90590B}"/>
              </a:ext>
            </a:extLst>
          </p:cNvPr>
          <p:cNvSpPr txBox="1"/>
          <p:nvPr/>
        </p:nvSpPr>
        <p:spPr>
          <a:xfrm>
            <a:off x="6946600" y="5758484"/>
            <a:ext cx="110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Returns:</a:t>
            </a:r>
            <a:endParaRPr lang="en-US" sz="1200" dirty="0"/>
          </a:p>
          <a:p>
            <a:r>
              <a:rPr lang="en-US" sz="1200" dirty="0"/>
              <a:t>-Newly created user document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2F2CC31D-B9B5-4D36-9D78-2582804A0638}"/>
              </a:ext>
            </a:extLst>
          </p:cNvPr>
          <p:cNvSpPr/>
          <p:nvPr/>
        </p:nvSpPr>
        <p:spPr>
          <a:xfrm>
            <a:off x="10673796" y="2853610"/>
            <a:ext cx="1060502" cy="3045052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00385BE-0609-A0A8-91B4-536148EC8497}"/>
              </a:ext>
            </a:extLst>
          </p:cNvPr>
          <p:cNvCxnSpPr>
            <a:cxnSpLocks/>
          </p:cNvCxnSpPr>
          <p:nvPr/>
        </p:nvCxnSpPr>
        <p:spPr>
          <a:xfrm flipV="1">
            <a:off x="9642711" y="3031636"/>
            <a:ext cx="1031084" cy="6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5D98EB-E8C1-9465-211C-8143FFC5AA4D}"/>
              </a:ext>
            </a:extLst>
          </p:cNvPr>
          <p:cNvCxnSpPr>
            <a:cxnSpLocks/>
          </p:cNvCxnSpPr>
          <p:nvPr/>
        </p:nvCxnSpPr>
        <p:spPr>
          <a:xfrm>
            <a:off x="9589546" y="4777974"/>
            <a:ext cx="11136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D73F19D-8D60-BE7E-21D0-53DD67A6177A}"/>
              </a:ext>
            </a:extLst>
          </p:cNvPr>
          <p:cNvSpPr txBox="1"/>
          <p:nvPr/>
        </p:nvSpPr>
        <p:spPr>
          <a:xfrm>
            <a:off x="9602057" y="3073282"/>
            <a:ext cx="92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Calls API:</a:t>
            </a:r>
            <a:endParaRPr lang="en-US" sz="1200" dirty="0"/>
          </a:p>
          <a:p>
            <a:r>
              <a:rPr lang="en-US" sz="1200" dirty="0"/>
              <a:t>find</a:t>
            </a:r>
          </a:p>
          <a:p>
            <a:r>
              <a:rPr lang="en-US" sz="1200" b="1" dirty="0"/>
              <a:t>Arguments</a:t>
            </a:r>
            <a:r>
              <a:rPr lang="en-US" sz="1200" dirty="0"/>
              <a:t>:</a:t>
            </a:r>
          </a:p>
          <a:p>
            <a:r>
              <a:rPr lang="en-US" sz="1200" dirty="0"/>
              <a:t>-email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0EDFF2-925E-AE5F-3E19-85075E5280E4}"/>
              </a:ext>
            </a:extLst>
          </p:cNvPr>
          <p:cNvSpPr txBox="1"/>
          <p:nvPr/>
        </p:nvSpPr>
        <p:spPr>
          <a:xfrm>
            <a:off x="9623003" y="3905580"/>
            <a:ext cx="1165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Returns:</a:t>
            </a:r>
          </a:p>
          <a:p>
            <a:r>
              <a:rPr lang="en-US" sz="1200" dirty="0"/>
              <a:t>Documents with matching email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4AB0011-8A01-E62E-911B-0A1ACD0A4E13}"/>
              </a:ext>
            </a:extLst>
          </p:cNvPr>
          <p:cNvCxnSpPr>
            <a:cxnSpLocks/>
          </p:cNvCxnSpPr>
          <p:nvPr/>
        </p:nvCxnSpPr>
        <p:spPr>
          <a:xfrm flipH="1">
            <a:off x="9589546" y="3935798"/>
            <a:ext cx="1082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8A5E73-E303-A57E-937E-67D10DA2B491}"/>
              </a:ext>
            </a:extLst>
          </p:cNvPr>
          <p:cNvSpPr txBox="1"/>
          <p:nvPr/>
        </p:nvSpPr>
        <p:spPr>
          <a:xfrm>
            <a:off x="9669393" y="4746141"/>
            <a:ext cx="92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Calls API:</a:t>
            </a:r>
            <a:endParaRPr lang="en-US" sz="1200" dirty="0"/>
          </a:p>
          <a:p>
            <a:r>
              <a:rPr lang="en-US" sz="1200" dirty="0" err="1"/>
              <a:t>insertOne</a:t>
            </a:r>
            <a:endParaRPr lang="en-US" sz="1200" dirty="0"/>
          </a:p>
          <a:p>
            <a:r>
              <a:rPr lang="en-US" sz="1200" b="1" dirty="0"/>
              <a:t>Arguments</a:t>
            </a:r>
            <a:r>
              <a:rPr lang="en-US" sz="1200" dirty="0"/>
              <a:t>:</a:t>
            </a:r>
          </a:p>
          <a:p>
            <a:r>
              <a:rPr lang="en-US" sz="1200" dirty="0"/>
              <a:t>-User data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33A9D5-8280-DF6F-9EAC-EAEB34BF3CC2}"/>
              </a:ext>
            </a:extLst>
          </p:cNvPr>
          <p:cNvCxnSpPr>
            <a:cxnSpLocks/>
          </p:cNvCxnSpPr>
          <p:nvPr/>
        </p:nvCxnSpPr>
        <p:spPr>
          <a:xfrm flipH="1">
            <a:off x="9602057" y="5714977"/>
            <a:ext cx="1094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34BB4CC-3454-6E3C-8D8A-91BE4E5D1E03}"/>
              </a:ext>
            </a:extLst>
          </p:cNvPr>
          <p:cNvSpPr txBox="1"/>
          <p:nvPr/>
        </p:nvSpPr>
        <p:spPr>
          <a:xfrm>
            <a:off x="9652722" y="5723400"/>
            <a:ext cx="1105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Returns:</a:t>
            </a:r>
            <a:endParaRPr lang="en-US" sz="1200" dirty="0"/>
          </a:p>
          <a:p>
            <a:r>
              <a:rPr lang="en-US" sz="1200" dirty="0"/>
              <a:t>-Newly created user document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DA4201A-4660-6CA3-4110-E04ADCF2A06A}"/>
              </a:ext>
            </a:extLst>
          </p:cNvPr>
          <p:cNvCxnSpPr/>
          <p:nvPr/>
        </p:nvCxnSpPr>
        <p:spPr>
          <a:xfrm flipH="1">
            <a:off x="3296096" y="4862033"/>
            <a:ext cx="1041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FD2E28C-7ABC-D107-09F0-A98D832403E9}"/>
              </a:ext>
            </a:extLst>
          </p:cNvPr>
          <p:cNvSpPr txBox="1"/>
          <p:nvPr/>
        </p:nvSpPr>
        <p:spPr>
          <a:xfrm>
            <a:off x="3324428" y="4868906"/>
            <a:ext cx="98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http response</a:t>
            </a:r>
            <a:r>
              <a:rPr lang="en-US" sz="1200" dirty="0"/>
              <a:t>:</a:t>
            </a:r>
          </a:p>
          <a:p>
            <a:r>
              <a:rPr lang="en-US" sz="1200" dirty="0"/>
              <a:t>User data and success/failure messages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DD519DB-621C-B8B0-B15A-136A9430C0C1}"/>
              </a:ext>
            </a:extLst>
          </p:cNvPr>
          <p:cNvCxnSpPr/>
          <p:nvPr/>
        </p:nvCxnSpPr>
        <p:spPr>
          <a:xfrm flipH="1">
            <a:off x="1085356" y="5226960"/>
            <a:ext cx="1041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9AE5727-14BD-C559-1F3C-0DE5E3C59E5C}"/>
              </a:ext>
            </a:extLst>
          </p:cNvPr>
          <p:cNvSpPr txBox="1"/>
          <p:nvPr/>
        </p:nvSpPr>
        <p:spPr>
          <a:xfrm>
            <a:off x="1095139" y="5233961"/>
            <a:ext cx="98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Response:</a:t>
            </a:r>
            <a:endParaRPr lang="en-US" sz="1200" dirty="0"/>
          </a:p>
          <a:p>
            <a:r>
              <a:rPr lang="en-US" sz="1200" dirty="0"/>
              <a:t>Welcome message or failure alert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8649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Database – Added Feature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7F5B8-749B-D89A-E5B4-D6EE95B17B18}"/>
              </a:ext>
            </a:extLst>
          </p:cNvPr>
          <p:cNvSpPr txBox="1"/>
          <p:nvPr/>
        </p:nvSpPr>
        <p:spPr>
          <a:xfrm>
            <a:off x="935665" y="1701209"/>
            <a:ext cx="7273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22131C-BD2B-BAB5-27FF-482CB47861D3}"/>
              </a:ext>
            </a:extLst>
          </p:cNvPr>
          <p:cNvSpPr txBox="1"/>
          <p:nvPr/>
        </p:nvSpPr>
        <p:spPr>
          <a:xfrm>
            <a:off x="637700" y="1054878"/>
            <a:ext cx="10150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 encryption for extra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the “</a:t>
            </a:r>
            <a:r>
              <a:rPr lang="en-US" dirty="0" err="1"/>
              <a:t>bcrypt</a:t>
            </a:r>
            <a:r>
              <a:rPr lang="en-US" dirty="0"/>
              <a:t>” encryption library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Upon receiving the client request to create an account the password is encrypted and saved in the database in the encrypted form.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When a login request is received from the client the “</a:t>
            </a:r>
            <a:r>
              <a:rPr lang="en-US" dirty="0" err="1"/>
              <a:t>bcrypt.compare</a:t>
            </a:r>
            <a:r>
              <a:rPr lang="en-US" dirty="0"/>
              <a:t>” function is used to compare the  two passwords.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665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1: Front-End Architecture, Authentication, And App Diagram</a:t>
            </a:r>
          </a:p>
        </p:txBody>
      </p:sp>
    </p:spTree>
    <p:extLst>
      <p:ext uri="{BB962C8B-B14F-4D97-AF65-F5344CB8AC3E}">
        <p14:creationId xmlns:p14="http://schemas.microsoft.com/office/powerpoint/2010/main" val="257998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API – RESTful or GraphQL?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0AD4C-E17E-1299-4934-203E3E7241B3}"/>
              </a:ext>
            </a:extLst>
          </p:cNvPr>
          <p:cNvSpPr txBox="1"/>
          <p:nvPr/>
        </p:nvSpPr>
        <p:spPr>
          <a:xfrm>
            <a:off x="637700" y="1054878"/>
            <a:ext cx="10150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Did I use Restful or GraphQL?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No, it was needed. The database in this application is pretty small, there are very few fields in the users collection. There wasn’t a case when only a subset of the document fields was needed. Hence, no special interface or query languages  like RESTful or  GraphQL were necessary.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 used: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Client to server: simple http requests using the Axios library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Server to database: the low-level communication MongoClient library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7128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API – Endpoints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0AD4C-E17E-1299-4934-203E3E7241B3}"/>
              </a:ext>
            </a:extLst>
          </p:cNvPr>
          <p:cNvSpPr txBox="1"/>
          <p:nvPr/>
        </p:nvSpPr>
        <p:spPr>
          <a:xfrm>
            <a:off x="637700" y="1054878"/>
            <a:ext cx="101505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Routes to be called by the client, provided by the server to be called using </a:t>
            </a:r>
            <a:r>
              <a:rPr lang="en-US" dirty="0" err="1"/>
              <a:t>axios</a:t>
            </a:r>
            <a:r>
              <a:rPr lang="en-US" dirty="0"/>
              <a:t> http requests with the server URL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// create user account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"/create/:name/:email/:password/:balance"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login 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fr-F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login user</a:t>
            </a:r>
            <a:endParaRPr lang="fr-F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fr-F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app</a:t>
            </a:r>
            <a:r>
              <a:rPr lang="fr-FR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fr-FR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fr-FR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"/login/:email/:</a:t>
            </a:r>
            <a:r>
              <a:rPr lang="fr-FR" sz="1400" dirty="0" err="1">
                <a:solidFill>
                  <a:srgbClr val="CE9178"/>
                </a:solidFill>
                <a:latin typeface="Consolas" panose="020B0609020204030204" pitchFamily="49" charset="0"/>
              </a:rPr>
              <a:t>password</a:t>
            </a:r>
            <a:r>
              <a:rPr lang="fr-FR" sz="14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CCCCCC"/>
                </a:solidFill>
                <a:latin typeface="Consolas" panose="020B0609020204030204" pitchFamily="49" charset="0"/>
              </a:rPr>
              <a:t>,…)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Consolas" panose="020B0609020204030204" pitchFamily="49" charset="0"/>
              </a:rPr>
              <a:t>update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update - deposit/withdraw amount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"/update/:email/:amount"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For testing:</a:t>
            </a:r>
          </a:p>
          <a:p>
            <a:pPr lvl="1"/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 users – displays all user document in the database</a:t>
            </a:r>
          </a:p>
          <a:p>
            <a:pPr lvl="1"/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"/users"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,…)</a:t>
            </a:r>
          </a:p>
          <a:p>
            <a:pPr lvl="1"/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631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API – Endpoints 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0AD4C-E17E-1299-4934-203E3E7241B3}"/>
              </a:ext>
            </a:extLst>
          </p:cNvPr>
          <p:cNvSpPr txBox="1"/>
          <p:nvPr/>
        </p:nvSpPr>
        <p:spPr>
          <a:xfrm>
            <a:off x="637700" y="1054878"/>
            <a:ext cx="1015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9691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752632" y="4904655"/>
            <a:ext cx="1068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3: Deployment, Additional Features, App Demonstration, Reflection</a:t>
            </a:r>
          </a:p>
        </p:txBody>
      </p:sp>
    </p:spTree>
    <p:extLst>
      <p:ext uri="{BB962C8B-B14F-4D97-AF65-F5344CB8AC3E}">
        <p14:creationId xmlns:p14="http://schemas.microsoft.com/office/powerpoint/2010/main" val="918902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Deployment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477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Additional Features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8706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Demonstration – Create Account, Log In, Deposit, Withdraw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821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Reflection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978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23170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API –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0AD4C-E17E-1299-4934-203E3E7241B3}"/>
              </a:ext>
            </a:extLst>
          </p:cNvPr>
          <p:cNvSpPr txBox="1"/>
          <p:nvPr/>
        </p:nvSpPr>
        <p:spPr>
          <a:xfrm>
            <a:off x="637700" y="1054878"/>
            <a:ext cx="1015054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APIs to call http requests and receive responses from and to the server  and the authentication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</a:t>
            </a: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create user account</a:t>
            </a:r>
            <a:endParaRPr lang="en-US" sz="1400" dirty="0"/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createUser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balance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dirty="0">
                <a:effectLst/>
                <a:latin typeface="Consolas" panose="020B0609020204030204" pitchFamily="49" charset="0"/>
              </a:rPr>
              <a:t>Login</a:t>
            </a:r>
          </a:p>
          <a:p>
            <a:pPr lvl="1"/>
            <a:r>
              <a:rPr lang="fr-FR" sz="1400" dirty="0">
                <a:solidFill>
                  <a:srgbClr val="6A9955"/>
                </a:solidFill>
                <a:latin typeface="Consolas" panose="020B0609020204030204" pitchFamily="49" charset="0"/>
              </a:rPr>
              <a:t>// login user</a:t>
            </a:r>
            <a:endParaRPr lang="fr-FR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Update</a:t>
            </a: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update - deposit/withdraw amount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updateBalance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newBalance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Request user data</a:t>
            </a: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get user data 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from google authentication server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getGoogleUser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googleAccessToken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68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Overview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58C68-E420-6F7F-592F-C28B47A7A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874" y="990599"/>
            <a:ext cx="6453963" cy="5548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843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API –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0AD4C-E17E-1299-4934-203E3E7241B3}"/>
              </a:ext>
            </a:extLst>
          </p:cNvPr>
          <p:cNvSpPr txBox="1"/>
          <p:nvPr/>
        </p:nvSpPr>
        <p:spPr>
          <a:xfrm>
            <a:off x="637700" y="1054878"/>
            <a:ext cx="1015054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 APIs provided by the DAL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create</a:t>
            </a: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// create user account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balance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find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 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find user account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update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update - deposit/withdraw amount</a:t>
            </a:r>
          </a:p>
          <a:p>
            <a:pPr lvl="1"/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3626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API –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0AD4C-E17E-1299-4934-203E3E7241B3}"/>
              </a:ext>
            </a:extLst>
          </p:cNvPr>
          <p:cNvSpPr txBox="1"/>
          <p:nvPr/>
        </p:nvSpPr>
        <p:spPr>
          <a:xfrm>
            <a:off x="637700" y="1054878"/>
            <a:ext cx="10150549" cy="781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APIs provided by MongoClient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connect</a:t>
            </a: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Connect to goodbank database and create it if it doesn’</a:t>
            </a:r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t exist</a:t>
            </a:r>
            <a:endParaRPr lang="en-US" sz="1400" dirty="0"/>
          </a:p>
          <a:p>
            <a:pPr lvl="1"/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MongoClient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useUnifiedTopology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		</a:t>
            </a: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'goodbank’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);}</a:t>
            </a: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Access to users collection and create it if it doesn’t exist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"users"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dirty="0" err="1">
                <a:effectLst/>
                <a:latin typeface="Consolas" panose="020B0609020204030204" pitchFamily="49" charset="0"/>
              </a:rPr>
              <a:t>insertOne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 Insert new user document to the users collection</a:t>
            </a: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balance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insertOne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},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Find user account with email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toArray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);}); 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Consolas" panose="020B0609020204030204" pitchFamily="49" charset="0"/>
              </a:rPr>
              <a:t>updateOne</a:t>
            </a:r>
            <a:endParaRPr lang="en-US" sz="1400" dirty="0"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update - deposit/withdraw amount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db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'users'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          </a:t>
            </a: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updateOne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$set: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balance: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amount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}},</a:t>
            </a:r>
          </a:p>
          <a:p>
            <a:pPr lvl="1"/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</a:t>
            </a: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960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Component Architecture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EA20A-EBF7-4BAB-5400-0A814C6B3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74" y="1171796"/>
            <a:ext cx="8367824" cy="506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68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574158" y="1382232"/>
            <a:ext cx="4646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Styling using react bootstrap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pages and forms are displayed in react bootstrap card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0F42B-5B08-3143-F6ED-0213B41F9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15"/>
          <a:stretch/>
        </p:blipFill>
        <p:spPr>
          <a:xfrm>
            <a:off x="5851451" y="1158947"/>
            <a:ext cx="5525386" cy="4524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784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390963" y="1166308"/>
            <a:ext cx="967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navigation bar shows the functions available to the user based on the  user authentication status.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0F42B-5B08-3143-F6ED-0213B41F9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15"/>
          <a:stretch/>
        </p:blipFill>
        <p:spPr>
          <a:xfrm>
            <a:off x="6549655" y="2297234"/>
            <a:ext cx="4550736" cy="3678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55808-0131-3330-691F-C4F9D15B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63" y="2297234"/>
            <a:ext cx="5573902" cy="3678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49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390963" y="1166308"/>
            <a:ext cx="967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basic functions are available in the navigation bar and there are also links in every page that lead to the user possible next required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0F42B-5B08-3143-F6ED-0213B41F9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15"/>
          <a:stretch/>
        </p:blipFill>
        <p:spPr>
          <a:xfrm>
            <a:off x="6549655" y="2297234"/>
            <a:ext cx="4550736" cy="36782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B55808-0131-3330-691F-C4F9D15B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63" y="2297234"/>
            <a:ext cx="5573902" cy="3678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46877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390963" y="1166308"/>
            <a:ext cx="96756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Success messages or welcome messages are displayed to the user with every response to a user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55317-4D2F-4F22-D53A-6365F582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83" y="2547708"/>
            <a:ext cx="4298052" cy="259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037750-2906-B46B-85C2-CBD3A67D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643" y="1994751"/>
            <a:ext cx="2647871" cy="36969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156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Front-End Architecture – UI Design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DFD3-45A3-3762-E9B9-BFE656CE52B6}"/>
              </a:ext>
            </a:extLst>
          </p:cNvPr>
          <p:cNvSpPr txBox="1"/>
          <p:nvPr/>
        </p:nvSpPr>
        <p:spPr>
          <a:xfrm>
            <a:off x="520995" y="1158948"/>
            <a:ext cx="6315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Errors are displayed to the users in the form of alert windows</a:t>
            </a:r>
            <a:r>
              <a:rPr lang="ar-EG" dirty="0"/>
              <a:t> </a:t>
            </a:r>
            <a:r>
              <a:rPr lang="en-US" dirty="0"/>
              <a:t>and error messages under invalid fields.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F9C21-F690-F4F3-CC39-9F7FDA0F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940" y="2477385"/>
            <a:ext cx="4277115" cy="2955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C32ED6-8D76-C09A-B25F-3F48D1B4C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3916"/>
            <a:ext cx="3019747" cy="4331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26844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MIT PE" val="8XAD2cre"/>
  <p:tag name="ARTICULATE_DESIGN_ID_OFFICE THEME" val="RnN90pNB"/>
  <p:tag name="ARTICULATE_DESIGN_ID_1_MIT PE" val="caWeEXct"/>
  <p:tag name="ARTICULATE_SLIDE_THUMBNAIL_REFRESH" val="1"/>
  <p:tag name="ARTICULATE_PROJECT_OPEN" val="0"/>
  <p:tag name="ARTICULATE_SLIDE_COUNT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IT 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IT 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6DC331548237488BA9A87C5C22BBA4" ma:contentTypeVersion="10" ma:contentTypeDescription="Create a new document." ma:contentTypeScope="" ma:versionID="afc8a0c30e361a4a3a2205789a414196">
  <xsd:schema xmlns:xsd="http://www.w3.org/2001/XMLSchema" xmlns:xs="http://www.w3.org/2001/XMLSchema" xmlns:p="http://schemas.microsoft.com/office/2006/metadata/properties" xmlns:ns2="73104017-11a4-4e7d-8e2e-7ba33f84cdc8" xmlns:ns3="2a2fcfcd-4c6e-4213-8c07-5dcda0681f8c" targetNamespace="http://schemas.microsoft.com/office/2006/metadata/properties" ma:root="true" ma:fieldsID="b0091fef3329149c31400b0a37629447" ns2:_="" ns3:_="">
    <xsd:import namespace="73104017-11a4-4e7d-8e2e-7ba33f84cdc8"/>
    <xsd:import namespace="2a2fcfcd-4c6e-4213-8c07-5dcda0681f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04017-11a4-4e7d-8e2e-7ba33f84c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fcfcd-4c6e-4213-8c07-5dcda0681f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2DA2B0-6261-4A05-8BA3-00501EB38C7B}">
  <ds:schemaRefs>
    <ds:schemaRef ds:uri="73104017-11a4-4e7d-8e2e-7ba33f84cdc8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a2fcfcd-4c6e-4213-8c07-5dcda0681f8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A21850-8052-44A7-AA8A-584600B2D5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04017-11a4-4e7d-8e2e-7ba33f84cdc8"/>
    <ds:schemaRef ds:uri="2a2fcfcd-4c6e-4213-8c07-5dcda0681f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B7EC69-9FDF-4664-B867-3A91419BA9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1215</TotalTime>
  <Words>1474</Words>
  <Application>Microsoft Office PowerPoint</Application>
  <PresentationFormat>Widescreen</PresentationFormat>
  <Paragraphs>254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Times New Roman</vt:lpstr>
      <vt:lpstr>TradeGothic LT Light</vt:lpstr>
      <vt:lpstr>Wingdings</vt:lpstr>
      <vt:lpstr>MIT PE</vt:lpstr>
      <vt:lpstr>1_MIT 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Shilpiya</dc:creator>
  <cp:lastModifiedBy>Radwa Aboudina</cp:lastModifiedBy>
  <cp:revision>91</cp:revision>
  <dcterms:created xsi:type="dcterms:W3CDTF">2018-11-05T13:58:18Z</dcterms:created>
  <dcterms:modified xsi:type="dcterms:W3CDTF">2023-06-24T01:25:42Z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